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</p:sldMasterIdLst>
  <p:notesMasterIdLst>
    <p:notesMasterId r:id="rId13"/>
  </p:notesMasterIdLst>
  <p:sldIdLst>
    <p:sldId id="256" r:id="rId4"/>
    <p:sldId id="257" r:id="rId5"/>
    <p:sldId id="258" r:id="rId6"/>
    <p:sldId id="267" r:id="rId7"/>
    <p:sldId id="259" r:id="rId8"/>
    <p:sldId id="261" r:id="rId9"/>
    <p:sldId id="264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B333E25F-3376-42EE-9F7B-9D6BC3022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r>
              <a:rPr lang="en-US"/>
              <a:t>Slide </a:t>
            </a:r>
            <a:fld id="{C30304C6-046B-4909-89B7-4676E81DC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30" name="Picture 10" descr="sf_man_cropped_outl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2" descr="45 Pixels_reverse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</p:spPr>
      </p:pic>
      <p:pic>
        <p:nvPicPr>
          <p:cNvPr id="5133" name="Picture 13" descr="doze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</p:spPr>
      </p:pic>
      <p:pic>
        <p:nvPicPr>
          <p:cNvPr id="5134" name="Picture 14" descr="stack-2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</p:spPr>
      </p:pic>
      <p:pic>
        <p:nvPicPr>
          <p:cNvPr id="5135" name="Picture 15" descr="bulldoz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</p:spPr>
      </p:pic>
      <p:pic>
        <p:nvPicPr>
          <p:cNvPr id="5136" name="Picture 16" descr="top_10_mid_r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</p:spPr>
      </p:pic>
      <p:pic>
        <p:nvPicPr>
          <p:cNvPr id="5137" name="Picture 17" descr="earth_m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</p:spPr>
      </p:pic>
      <p:pic>
        <p:nvPicPr>
          <p:cNvPr id="5138" name="Picture 18" descr="two_m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</p:spPr>
      </p:pic>
      <p:pic>
        <p:nvPicPr>
          <p:cNvPr id="5139" name="Picture 19" descr="man_hoo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</p:spPr>
      </p:pic>
      <p:pic>
        <p:nvPicPr>
          <p:cNvPr id="5140" name="Picture 20" descr="girl_l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A8E49F9-885A-46B0-8AA6-C0D5D99E4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5CCD5F0-F20D-4AFE-AE9B-57E606B0C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3800"/>
            <a:ext cx="4195553" cy="329247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1653382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78162" y="3415507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r>
              <a:rPr lang="en-US"/>
              <a:t>Slide </a:t>
            </a:r>
            <a:fld id="{C30304C6-046B-4909-89B7-4676E81DC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2" descr="45 Pixels_reverse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3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4FB0484-701A-4763-9DC4-1DD9B335B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73B56D7-7837-4BF5-8EDA-4EB1985C8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4C05B3-23A2-407B-AB32-5CFE99475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0AF500-E62C-4B10-ACDC-77C5E552B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5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91288BA-2D17-4B9B-9B2F-984C06A80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366F6D3-69F1-4DE5-9E9D-CF9A6EB15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5D8A226-791D-44B1-91BA-6EAE981C6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1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4FB0484-701A-4763-9DC4-1DD9B335B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F165B07-17D7-4776-AFC5-21DC45EC3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3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A8E49F9-885A-46B0-8AA6-C0D5D99E4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5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5CCD5F0-F20D-4AFE-AE9B-57E606B0CA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16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9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12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7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93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1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8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73B56D7-7837-4BF5-8EDA-4EB1985C8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5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4C05B3-23A2-407B-AB32-5CFE99475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0AF500-E62C-4B10-ACDC-77C5E552B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91288BA-2D17-4B9B-9B2F-984C06A80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366F6D3-69F1-4DE5-9E9D-CF9A6EB15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5D8A226-791D-44B1-91BA-6EAE981C6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F165B07-17D7-4776-AFC5-21DC45EC3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sf_man_cropped_outlin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	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</a:t>
            </a:r>
            <a:fld id="{BA47050A-CA76-4D64-8745-512DD939D5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2" descr="45 Pixels_reverse_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</p:bldLst>
  </p:timing>
  <p:txStyles>
    <p:titleStyle>
      <a:lvl1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sf_man_cropped_outlin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	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</a:t>
            </a:r>
            <a:fld id="{BA47050A-CA76-4D64-8745-512DD939D5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08" name="Picture 12" descr="45 Pixels_reverse_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</p:bldLst>
  </p:timing>
  <p:txStyles>
    <p:titleStyle>
      <a:lvl1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C679-423F-4623-9592-D6FBA4A650DA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 with Vendor Pay Requests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Spitfire Project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24001"/>
            <a:ext cx="7886700" cy="4724400"/>
          </a:xfrm>
        </p:spPr>
        <p:txBody>
          <a:bodyPr/>
          <a:lstStyle/>
          <a:p>
            <a:r>
              <a:rPr lang="en-US" dirty="0"/>
              <a:t>Requirements: </a:t>
            </a:r>
          </a:p>
          <a:p>
            <a:pPr lvl="1"/>
            <a:r>
              <a:rPr lang="en-US" dirty="0"/>
              <a:t>Commitment on a Project</a:t>
            </a:r>
          </a:p>
          <a:p>
            <a:pPr lvl="2"/>
            <a:r>
              <a:rPr lang="en-US" dirty="0"/>
              <a:t>Subcontracts</a:t>
            </a:r>
          </a:p>
          <a:p>
            <a:pPr lvl="2"/>
            <a:r>
              <a:rPr lang="en-US" dirty="0"/>
              <a:t>Purchase Orders</a:t>
            </a:r>
          </a:p>
          <a:p>
            <a:r>
              <a:rPr lang="en-US" dirty="0"/>
              <a:t>Pay Requests are generated from the Commitment Line Items: </a:t>
            </a:r>
          </a:p>
          <a:p>
            <a:pPr lvl="1"/>
            <a:r>
              <a:rPr lang="en-US" dirty="0"/>
              <a:t>Line Items Include: </a:t>
            </a:r>
          </a:p>
          <a:p>
            <a:pPr lvl="2"/>
            <a:r>
              <a:rPr lang="en-US" dirty="0"/>
              <a:t>Cost Code, Description, Contract Amount, Previously Paid, Current Units to Pay, Current Amount to Pay (Work and Material), Current % Complete, Net Pay, Retention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139113" cy="701675"/>
          </a:xfrm>
        </p:spPr>
        <p:txBody>
          <a:bodyPr/>
          <a:lstStyle/>
          <a:p>
            <a:r>
              <a:rPr lang="en-US" dirty="0"/>
              <a:t>Commitment Basic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5041900" cy="4370387"/>
          </a:xfrm>
        </p:spPr>
        <p:txBody>
          <a:bodyPr/>
          <a:lstStyle/>
          <a:p>
            <a:r>
              <a:rPr lang="en-US" sz="1800" dirty="0"/>
              <a:t>Basic Workflow</a:t>
            </a:r>
          </a:p>
          <a:p>
            <a:pPr lvl="1"/>
            <a:r>
              <a:rPr lang="en-US" sz="1600" dirty="0"/>
              <a:t>Order Service and/or Materials for a Price (Committed Value)</a:t>
            </a:r>
          </a:p>
          <a:p>
            <a:pPr lvl="1"/>
            <a:r>
              <a:rPr lang="en-US" sz="1600" dirty="0"/>
              <a:t>Commitment can be printed to a “user-defined” template</a:t>
            </a:r>
          </a:p>
          <a:p>
            <a:pPr lvl="1"/>
            <a:r>
              <a:rPr lang="en-US" sz="1600" dirty="0"/>
              <a:t>Vendor/Subcontract sends invoice(s) for payment</a:t>
            </a:r>
          </a:p>
          <a:p>
            <a:pPr lvl="1"/>
            <a:r>
              <a:rPr lang="en-US" sz="1600" dirty="0"/>
              <a:t>Approved Pay Requests = </a:t>
            </a:r>
            <a:r>
              <a:rPr lang="en-US" sz="1600" dirty="0" err="1"/>
              <a:t>Actuals</a:t>
            </a:r>
            <a:r>
              <a:rPr lang="en-US" sz="1600" dirty="0"/>
              <a:t> which relieve the Committed Value</a:t>
            </a:r>
          </a:p>
          <a:p>
            <a:pPr lvl="1"/>
            <a:r>
              <a:rPr lang="en-US" sz="1600" dirty="0"/>
              <a:t>Commitment Change Orders can increase or decrease the Commitment</a:t>
            </a:r>
          </a:p>
          <a:p>
            <a:pPr lvl="1"/>
            <a:r>
              <a:rPr lang="en-US" sz="1600" dirty="0"/>
              <a:t>Compliance Items can be “assigned” to the Commitment and to the Commitment’s Vendor/Subcontract</a:t>
            </a:r>
          </a:p>
          <a:p>
            <a:pPr lvl="1"/>
            <a:r>
              <a:rPr lang="en-US" sz="1600" dirty="0"/>
              <a:t>Out-of-Compliance Compliance Types can block Pay Request approvals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0955" y="5046268"/>
            <a:ext cx="1622329" cy="616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800" dirty="0">
                <a:latin typeface="Arial Black" pitchFamily="34" charset="0"/>
              </a:rPr>
              <a:t>MS Dynamics SL</a:t>
            </a:r>
          </a:p>
          <a:p>
            <a:r>
              <a:rPr lang="en-US" sz="800" dirty="0">
                <a:latin typeface="Arial Black" pitchFamily="34" charset="0"/>
              </a:rPr>
              <a:t>Contract Management</a:t>
            </a:r>
          </a:p>
          <a:p>
            <a:r>
              <a:rPr lang="en-US" sz="800" dirty="0">
                <a:latin typeface="Arial Black" pitchFamily="34" charset="0"/>
              </a:rPr>
              <a:t>Subcontract Payment Review and Approval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0956" y="5808269"/>
            <a:ext cx="1622329" cy="592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800" dirty="0">
                <a:latin typeface="Arial Black" pitchFamily="34" charset="0"/>
              </a:rPr>
              <a:t>MS Dynamics SL</a:t>
            </a:r>
          </a:p>
          <a:p>
            <a:r>
              <a:rPr lang="en-US" sz="800" dirty="0">
                <a:latin typeface="Arial Black" pitchFamily="34" charset="0"/>
              </a:rPr>
              <a:t>Accounts Payable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8261934" y="5684837"/>
            <a:ext cx="185" cy="153326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5926957" y="1036637"/>
            <a:ext cx="2971006" cy="3429000"/>
            <a:chOff x="5943600" y="1600200"/>
            <a:chExt cx="2971006" cy="3429000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2286000"/>
              <a:ext cx="1126649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>
                  <a:latin typeface="Arial Black" pitchFamily="34" charset="0"/>
                </a:rPr>
                <a:t>Commitment Change Order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0900" y="1600200"/>
              <a:ext cx="11430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>
                  <a:latin typeface="Arial Black" pitchFamily="34" charset="0"/>
                </a:rPr>
                <a:t>Commitment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0900" y="2971800"/>
              <a:ext cx="11430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>
                  <a:latin typeface="Arial Black" pitchFamily="34" charset="0"/>
                </a:rPr>
                <a:t>Pay Requests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7504906" y="2628900"/>
              <a:ext cx="534194" cy="794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>
              <a:off x="7505303" y="4000103"/>
              <a:ext cx="533400" cy="794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Arc 22"/>
            <p:cNvSpPr/>
            <p:nvPr/>
          </p:nvSpPr>
          <p:spPr bwMode="auto">
            <a:xfrm rot="16200000">
              <a:off x="6515100" y="1790700"/>
              <a:ext cx="990600" cy="914400"/>
            </a:xfrm>
            <a:prstGeom prst="arc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8606" y="4267200"/>
              <a:ext cx="22860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dirty="0">
                  <a:latin typeface="Arial Black" pitchFamily="34" charset="0"/>
                </a:rPr>
                <a:t>Accounting </a:t>
              </a:r>
            </a:p>
            <a:p>
              <a:r>
                <a:rPr lang="en-US" dirty="0">
                  <a:latin typeface="Arial Black" pitchFamily="34" charset="0"/>
                </a:rPr>
                <a:t>Accounts Payable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83547" y="5597222"/>
            <a:ext cx="13680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latin typeface="+mn-lt"/>
              </a:rPr>
              <a:t>In Dynamics SL, the Vendor Pay Request goes through Contract Management to get to Accounts Payable</a:t>
            </a:r>
            <a:endParaRPr lang="en-US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978" y="4787875"/>
            <a:ext cx="2836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 for Dynamics SL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178163" y="4787875"/>
            <a:ext cx="2895120" cy="0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Pay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2312987"/>
          </a:xfrm>
        </p:spPr>
        <p:txBody>
          <a:bodyPr/>
          <a:lstStyle/>
          <a:p>
            <a:pPr lvl="1"/>
            <a:r>
              <a:rPr lang="en-US" dirty="0"/>
              <a:t>Click the Create New icon on the Pay Request document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Select the Commitment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3" y="2476331"/>
            <a:ext cx="8179618" cy="6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mcgo\AppData\Local\Temp\SNAGHTMLdd492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" y="3925871"/>
            <a:ext cx="6365955" cy="222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Request Line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563936"/>
            <a:ext cx="8523798" cy="4909889"/>
          </a:xfrm>
        </p:spPr>
        <p:txBody>
          <a:bodyPr/>
          <a:lstStyle/>
          <a:p>
            <a:pPr lvl="1"/>
            <a:r>
              <a:rPr lang="en-US" sz="1600" dirty="0"/>
              <a:t>Once you enter the Commitment Number</a:t>
            </a:r>
          </a:p>
          <a:p>
            <a:pPr lvl="2"/>
            <a:r>
              <a:rPr lang="en-US" sz="1400" dirty="0"/>
              <a:t>Line Items are automatically added from the Commitment.</a:t>
            </a:r>
          </a:p>
          <a:p>
            <a:pPr lvl="1"/>
            <a:r>
              <a:rPr lang="en-US" sz="1600" dirty="0"/>
              <a:t>Add the following information in the Document Header</a:t>
            </a:r>
          </a:p>
          <a:p>
            <a:pPr lvl="2"/>
            <a:r>
              <a:rPr lang="en-US" sz="1200" dirty="0"/>
              <a:t>Invoice #</a:t>
            </a:r>
          </a:p>
          <a:p>
            <a:pPr lvl="2"/>
            <a:r>
              <a:rPr lang="en-US" sz="1200" dirty="0"/>
              <a:t>Invoice Date</a:t>
            </a:r>
          </a:p>
          <a:p>
            <a:pPr lvl="1"/>
            <a:r>
              <a:rPr lang="en-US" sz="1600" dirty="0"/>
              <a:t>On the Line Items enter 1 of </a:t>
            </a:r>
            <a:br>
              <a:rPr lang="en-US" sz="1600" dirty="0"/>
            </a:br>
            <a:r>
              <a:rPr lang="en-US" sz="1600" dirty="0"/>
              <a:t>the following the items to be </a:t>
            </a:r>
            <a:br>
              <a:rPr lang="en-US" sz="1600" dirty="0"/>
            </a:br>
            <a:r>
              <a:rPr lang="en-US" sz="1600" dirty="0"/>
              <a:t>paid</a:t>
            </a:r>
          </a:p>
          <a:p>
            <a:pPr lvl="2"/>
            <a:r>
              <a:rPr lang="en-US" sz="1200" dirty="0" err="1"/>
              <a:t>Qty</a:t>
            </a:r>
            <a:r>
              <a:rPr lang="en-US" sz="1200" dirty="0"/>
              <a:t> </a:t>
            </a:r>
          </a:p>
          <a:p>
            <a:pPr lvl="2"/>
            <a:r>
              <a:rPr lang="en-US" sz="1200" dirty="0"/>
              <a:t>Work and/or Material</a:t>
            </a:r>
          </a:p>
          <a:p>
            <a:pPr lvl="2"/>
            <a:r>
              <a:rPr lang="en-US" sz="1200" dirty="0"/>
              <a:t>% Complete</a:t>
            </a:r>
          </a:p>
          <a:p>
            <a:pPr lvl="1"/>
            <a:r>
              <a:rPr lang="en-US" sz="1600" dirty="0"/>
              <a:t>Click the Copy % icon </a:t>
            </a:r>
            <a:br>
              <a:rPr lang="en-US" sz="1600" dirty="0"/>
            </a:br>
            <a:r>
              <a:rPr lang="en-US" sz="1600" dirty="0"/>
              <a:t>to copy to additional</a:t>
            </a:r>
            <a:br>
              <a:rPr lang="en-US" sz="1600" dirty="0"/>
            </a:br>
            <a:r>
              <a:rPr lang="en-US" sz="1600" dirty="0"/>
              <a:t>lines below</a:t>
            </a:r>
          </a:p>
          <a:p>
            <a:pPr lvl="1"/>
            <a:r>
              <a:rPr lang="en-US" sz="1600" dirty="0"/>
              <a:t>Notice that Retention and</a:t>
            </a:r>
            <a:br>
              <a:rPr lang="en-US" sz="1600" dirty="0"/>
            </a:br>
            <a:r>
              <a:rPr lang="en-US" sz="1600" dirty="0"/>
              <a:t>Net Amount are automatically </a:t>
            </a:r>
            <a:br>
              <a:rPr lang="en-US" sz="1600" dirty="0"/>
            </a:br>
            <a:r>
              <a:rPr lang="en-US" sz="1600" dirty="0"/>
              <a:t>calculated</a:t>
            </a:r>
          </a:p>
          <a:p>
            <a:pPr lvl="1"/>
            <a:r>
              <a:rPr lang="en-US" sz="1600" dirty="0"/>
              <a:t>Save</a:t>
            </a:r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5" name="Picture 2" descr="C:\Users\dmcgo\AppData\Local\Temp\SNAGHTMLdd853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2528515"/>
            <a:ext cx="5045102" cy="35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2" y="4635615"/>
            <a:ext cx="296186" cy="2961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Request 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725613"/>
            <a:ext cx="3428901" cy="2822533"/>
          </a:xfrm>
        </p:spPr>
        <p:txBody>
          <a:bodyPr/>
          <a:lstStyle/>
          <a:p>
            <a:pPr lvl="1"/>
            <a:r>
              <a:rPr lang="en-US" dirty="0"/>
              <a:t>Add the Vendor’s Invoice to the Attachment tab</a:t>
            </a:r>
          </a:p>
          <a:p>
            <a:pPr lvl="2"/>
            <a:r>
              <a:rPr lang="en-US" dirty="0"/>
              <a:t>Drag and Drop your files</a:t>
            </a:r>
          </a:p>
          <a:p>
            <a:pPr lvl="2"/>
            <a:r>
              <a:rPr lang="en-US" dirty="0"/>
              <a:t>Use Add Files dialog</a:t>
            </a:r>
          </a:p>
          <a:p>
            <a:pPr lvl="1"/>
            <a:r>
              <a:rPr lang="en-US" dirty="0"/>
              <a:t>Route document to interested parties for approval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03" y="1524180"/>
            <a:ext cx="5389054" cy="4280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Request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2693987"/>
          </a:xfrm>
        </p:spPr>
        <p:txBody>
          <a:bodyPr/>
          <a:lstStyle/>
          <a:p>
            <a:pPr lvl="1"/>
            <a:r>
              <a:rPr lang="en-US" sz="2000" dirty="0"/>
              <a:t>Enter the following: </a:t>
            </a:r>
          </a:p>
          <a:p>
            <a:pPr lvl="2"/>
            <a:r>
              <a:rPr lang="en-US" sz="1600" dirty="0"/>
              <a:t>Status = Approved</a:t>
            </a:r>
          </a:p>
          <a:p>
            <a:pPr lvl="2"/>
            <a:r>
              <a:rPr lang="en-US" sz="1600" dirty="0"/>
              <a:t>Approved by</a:t>
            </a:r>
          </a:p>
          <a:p>
            <a:pPr lvl="2"/>
            <a:r>
              <a:rPr lang="en-US" sz="1600" dirty="0"/>
              <a:t>Approved Date (it defaults to today but you can enter a previous date)</a:t>
            </a:r>
          </a:p>
          <a:p>
            <a:pPr lvl="1"/>
            <a:r>
              <a:rPr lang="en-US" dirty="0"/>
              <a:t>Save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5" y="3506884"/>
            <a:ext cx="7027274" cy="292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Accounts Payable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6" y="1420814"/>
            <a:ext cx="8675286" cy="370446"/>
          </a:xfrm>
        </p:spPr>
        <p:txBody>
          <a:bodyPr/>
          <a:lstStyle/>
          <a:p>
            <a:pPr marL="57150" indent="0" algn="ctr"/>
            <a:r>
              <a:rPr lang="en-US" sz="1800" dirty="0">
                <a:solidFill>
                  <a:schemeClr val="tx1"/>
                </a:solidFill>
              </a:rPr>
              <a:t>Spitfire’s Vendor Voucher links to the Accounting Voucher/Bill and Adjustments</a:t>
            </a:r>
          </a:p>
          <a:p>
            <a:pPr marL="457200" lvl="1" indent="0" algn="ctr">
              <a:buNone/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19" y="2535368"/>
            <a:ext cx="2929814" cy="25443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40" y="4154425"/>
            <a:ext cx="3374742" cy="2335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5237" y="5487764"/>
            <a:ext cx="1679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Dynamics SL users: </a:t>
            </a:r>
            <a:br>
              <a:rPr lang="en-US" dirty="0">
                <a:latin typeface="+mj-lt"/>
              </a:rPr>
            </a:br>
            <a:r>
              <a:rPr lang="en-US" b="0" dirty="0">
                <a:latin typeface="+mj-lt"/>
              </a:rPr>
              <a:t>See next slide for Posting to AP from Contract Management.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135" y="2508117"/>
            <a:ext cx="2825714" cy="26741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486" y="4326482"/>
            <a:ext cx="3975652" cy="19909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619" y="2085105"/>
            <a:ext cx="3874572" cy="24622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Dynamics SL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1875" y="2085105"/>
            <a:ext cx="4152507" cy="24622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Acumatica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12974" y="2508117"/>
            <a:ext cx="0" cy="3809321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069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Dynamics SL, Post Pay Request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22" y="1725613"/>
            <a:ext cx="3780147" cy="4370387"/>
          </a:xfrm>
        </p:spPr>
        <p:txBody>
          <a:bodyPr/>
          <a:lstStyle/>
          <a:p>
            <a:pPr lvl="1"/>
            <a:r>
              <a:rPr lang="en-US" sz="1800" dirty="0"/>
              <a:t>In Project Series | Contract Management, select Subcontract Payment Review and Approval.</a:t>
            </a:r>
          </a:p>
          <a:p>
            <a:pPr lvl="1"/>
            <a:r>
              <a:rPr lang="en-US" sz="1800" dirty="0"/>
              <a:t>Be sure you are in the correct Company</a:t>
            </a:r>
          </a:p>
          <a:p>
            <a:pPr lvl="1"/>
            <a:r>
              <a:rPr lang="en-US" sz="1800" dirty="0"/>
              <a:t>Select Entire Company</a:t>
            </a:r>
          </a:p>
          <a:p>
            <a:pPr lvl="1"/>
            <a:r>
              <a:rPr lang="en-US" sz="1800" dirty="0"/>
              <a:t>Select Post All – or select Individual Pay Request to Post</a:t>
            </a:r>
          </a:p>
          <a:p>
            <a:pPr lvl="1"/>
            <a:r>
              <a:rPr lang="en-US" sz="1800" dirty="0"/>
              <a:t>Click Begin Processing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After Processing, check the text box for messages</a:t>
            </a:r>
          </a:p>
        </p:txBody>
      </p:sp>
      <p:pic>
        <p:nvPicPr>
          <p:cNvPr id="5122" name="Picture 2" descr="C:\Users\dorothym\AppData\Local\Temp\SNAGHTMLd247e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22" y="1348033"/>
            <a:ext cx="4451280" cy="36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40" y="4016491"/>
            <a:ext cx="3124804" cy="214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094342"/>
      </p:ext>
    </p:extLst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Spitfi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tStarted">
  <a:themeElements>
    <a:clrScheme name="Spitfi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etStarted" id="{CF173B47-F90F-4ABF-A3CD-904CEC3583D9}" vid="{BFCBABEC-9A07-44DB-B9D0-455DA64B7B1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 Template</Template>
  <TotalTime>4283</TotalTime>
  <Words>364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Clarendon Condensed</vt:lpstr>
      <vt:lpstr>Times New Roman</vt:lpstr>
      <vt:lpstr>Wingdings</vt:lpstr>
      <vt:lpstr>Spitfire</vt:lpstr>
      <vt:lpstr>GetStarted</vt:lpstr>
      <vt:lpstr>Custom Design</vt:lpstr>
      <vt:lpstr>Getting Started with Vendor Pay Requests</vt:lpstr>
      <vt:lpstr>Pay Requests</vt:lpstr>
      <vt:lpstr>Commitment Basic Workflow</vt:lpstr>
      <vt:lpstr>Creating a Pay Request</vt:lpstr>
      <vt:lpstr>Pay Request Line Items</vt:lpstr>
      <vt:lpstr>Pay Request Attachment</vt:lpstr>
      <vt:lpstr>Pay Request Approval</vt:lpstr>
      <vt:lpstr>Connection to Accounts Payable</vt:lpstr>
      <vt:lpstr>In Dynamics SL, Post Pay Request 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Dorothy McGovern</dc:creator>
  <cp:lastModifiedBy>Dorothy McGovern</cp:lastModifiedBy>
  <cp:revision>44</cp:revision>
  <dcterms:created xsi:type="dcterms:W3CDTF">2008-02-22T11:40:17Z</dcterms:created>
  <dcterms:modified xsi:type="dcterms:W3CDTF">2016-10-10T12:16:31Z</dcterms:modified>
</cp:coreProperties>
</file>